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Nuni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Nunito-regular.fntdata"/><Relationship Id="rId21" Type="http://schemas.openxmlformats.org/officeDocument/2006/relationships/slide" Target="slides/slide16.xml"/><Relationship Id="rId24" Type="http://schemas.openxmlformats.org/officeDocument/2006/relationships/font" Target="fonts/Nunito-italic.fntdata"/><Relationship Id="rId23" Type="http://schemas.openxmlformats.org/officeDocument/2006/relationships/font" Target="fonts/Nuni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e0c61f8fac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e0c61f8fac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e0c61f8fac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e0c61f8fac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e1116ca24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e1116ca24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e0c61f8fac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e0c61f8fac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e15b5c758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e15b5c758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e0c61f8fac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e0c61f8fac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e0c61f8fac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e0c61f8fac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e0c61f8fa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e0c61f8fa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0c61f8fa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0c61f8fa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e0c61f8fac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e0c61f8fac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e15b5c758c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e15b5c758c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e15b5c758c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e15b5c758c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e15b5c758c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e15b5c758c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e0c61f8fac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e0c61f8fac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e0c61f8fac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e0c61f8fac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lpvWb7QL5-NFt5zXVA3TNevgWKDW89qK/view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4653001" y="938475"/>
            <a:ext cx="44910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latin typeface="Arial"/>
                <a:ea typeface="Arial"/>
                <a:cs typeface="Arial"/>
                <a:sym typeface="Arial"/>
              </a:rPr>
              <a:t>3D tracking of people from multiple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latin typeface="Arial"/>
                <a:ea typeface="Arial"/>
                <a:cs typeface="Arial"/>
                <a:sym typeface="Arial"/>
              </a:rPr>
              <a:t>RGBD cameras in an operation room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4700300" y="2571750"/>
            <a:ext cx="3637200" cy="19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05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Autors :  </a:t>
            </a:r>
            <a:endParaRPr b="1" sz="1050">
              <a:solidFill>
                <a:srgbClr val="99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05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Monsarrat Samuel, Md Zilan Uddin Saif</a:t>
            </a:r>
            <a:endParaRPr b="1" sz="1050">
              <a:solidFill>
                <a:srgbClr val="99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05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Professor: Joan Aranda</a:t>
            </a:r>
            <a:endParaRPr b="1" sz="1050">
              <a:solidFill>
                <a:srgbClr val="99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05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Course: Advance Topics Computer Vision Project</a:t>
            </a:r>
            <a:endParaRPr b="1" sz="1050">
              <a:solidFill>
                <a:srgbClr val="99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05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Date: May 28, 2024</a:t>
            </a:r>
            <a:endParaRPr b="1">
              <a:solidFill>
                <a:srgbClr val="990000"/>
              </a:solidFill>
            </a:endParaRPr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279" y="1159875"/>
            <a:ext cx="4243350" cy="282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/>
          <p:nvPr>
            <p:ph type="title"/>
          </p:nvPr>
        </p:nvSpPr>
        <p:spPr>
          <a:xfrm>
            <a:off x="250700" y="48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DNN Algorithm</a:t>
            </a:r>
            <a:endParaRPr/>
          </a:p>
        </p:txBody>
      </p:sp>
      <p:sp>
        <p:nvSpPr>
          <p:cNvPr id="194" name="Google Shape;194;p2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73300"/>
            <a:ext cx="8520602" cy="443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Results From DNN </a:t>
            </a:r>
            <a:r>
              <a:rPr lang="ca"/>
              <a:t>Algorithm</a:t>
            </a:r>
            <a:endParaRPr/>
          </a:p>
        </p:txBody>
      </p:sp>
      <p:sp>
        <p:nvSpPr>
          <p:cNvPr id="201" name="Google Shape;201;p2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825" y="1776450"/>
            <a:ext cx="5781675" cy="28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8218" y="1900296"/>
            <a:ext cx="2605354" cy="27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2550" y="845600"/>
            <a:ext cx="4226324" cy="37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25" y="693950"/>
            <a:ext cx="4658376" cy="406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Socket architecture</a:t>
            </a:r>
            <a:endParaRPr/>
          </a:p>
        </p:txBody>
      </p:sp>
      <p:pic>
        <p:nvPicPr>
          <p:cNvPr id="217" name="Google Shape;2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625" y="1510750"/>
            <a:ext cx="628650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/>
          <p:nvPr>
            <p:ph type="title"/>
          </p:nvPr>
        </p:nvSpPr>
        <p:spPr>
          <a:xfrm>
            <a:off x="242825" y="3361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Absolute orientation problem</a:t>
            </a:r>
            <a:endParaRPr/>
          </a:p>
        </p:txBody>
      </p:sp>
      <p:pic>
        <p:nvPicPr>
          <p:cNvPr id="223" name="Google Shape;2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998" y="1800275"/>
            <a:ext cx="4068601" cy="293167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6"/>
          <p:cNvSpPr txBox="1"/>
          <p:nvPr/>
        </p:nvSpPr>
        <p:spPr>
          <a:xfrm>
            <a:off x="5352275" y="828125"/>
            <a:ext cx="3498000" cy="403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ca" sz="2500"/>
              <a:t>•</a:t>
            </a:r>
            <a:r>
              <a:rPr lang="ca" sz="2000">
                <a:solidFill>
                  <a:schemeClr val="dk2"/>
                </a:solidFill>
              </a:rPr>
              <a:t>Computation of the centroid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ca" sz="2500">
                <a:solidFill>
                  <a:schemeClr val="dk2"/>
                </a:solidFill>
              </a:rPr>
              <a:t>•</a:t>
            </a:r>
            <a:r>
              <a:rPr lang="ca" sz="2000">
                <a:solidFill>
                  <a:schemeClr val="dk2"/>
                </a:solidFill>
              </a:rPr>
              <a:t>Computation of the relative coordinates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ca" sz="2500">
                <a:solidFill>
                  <a:schemeClr val="dk2"/>
                </a:solidFill>
              </a:rPr>
              <a:t>•</a:t>
            </a:r>
            <a:r>
              <a:rPr lang="ca" sz="2000">
                <a:solidFill>
                  <a:schemeClr val="dk2"/>
                </a:solidFill>
              </a:rPr>
              <a:t>Computation of the optimal rotation matrix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ca" sz="2500">
                <a:solidFill>
                  <a:schemeClr val="dk2"/>
                </a:solidFill>
              </a:rPr>
              <a:t>•</a:t>
            </a:r>
            <a:r>
              <a:rPr lang="ca" sz="2000">
                <a:solidFill>
                  <a:schemeClr val="dk2"/>
                </a:solidFill>
              </a:rPr>
              <a:t>Computation of the translation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ca" sz="2500">
                <a:solidFill>
                  <a:schemeClr val="dk2"/>
                </a:solidFill>
              </a:rPr>
              <a:t>•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225" name="Google Shape;22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6900" y="4135000"/>
            <a:ext cx="3220750" cy="5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/>
          <p:nvPr>
            <p:ph type="title"/>
          </p:nvPr>
        </p:nvSpPr>
        <p:spPr>
          <a:xfrm>
            <a:off x="311700" y="99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Multi Tracking Result</a:t>
            </a:r>
            <a:endParaRPr/>
          </a:p>
        </p:txBody>
      </p:sp>
      <p:sp>
        <p:nvSpPr>
          <p:cNvPr id="231" name="Google Shape;231;p2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27" title="Screencast from 23-05-24 13 12 05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672126"/>
            <a:ext cx="8763590" cy="419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Conclusion</a:t>
            </a:r>
            <a:endParaRPr/>
          </a:p>
        </p:txBody>
      </p:sp>
      <p:sp>
        <p:nvSpPr>
          <p:cNvPr id="238" name="Google Shape;238;p28"/>
          <p:cNvSpPr txBox="1"/>
          <p:nvPr>
            <p:ph idx="1" type="body"/>
          </p:nvPr>
        </p:nvSpPr>
        <p:spPr>
          <a:xfrm>
            <a:off x="819150" y="1990725"/>
            <a:ext cx="3752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300"/>
              <a:buChar char="●"/>
            </a:pPr>
            <a:r>
              <a:rPr lang="ca" sz="2300">
                <a:solidFill>
                  <a:srgbClr val="000000"/>
                </a:solidFill>
              </a:rPr>
              <a:t>Possible improvements</a:t>
            </a:r>
            <a:endParaRPr sz="2300">
              <a:solidFill>
                <a:srgbClr val="000000"/>
              </a:solidFill>
            </a:endParaRPr>
          </a:p>
          <a:p>
            <a:pPr indent="-3746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●"/>
            </a:pPr>
            <a:r>
              <a:rPr lang="ca" sz="2300">
                <a:solidFill>
                  <a:srgbClr val="000000"/>
                </a:solidFill>
              </a:rPr>
              <a:t>Accomplishments</a:t>
            </a:r>
            <a:endParaRPr sz="2300">
              <a:solidFill>
                <a:srgbClr val="000000"/>
              </a:solidFill>
            </a:endParaRPr>
          </a:p>
          <a:p>
            <a:pPr indent="-3746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●"/>
            </a:pPr>
            <a:r>
              <a:rPr lang="ca" sz="2300">
                <a:solidFill>
                  <a:srgbClr val="000000"/>
                </a:solidFill>
              </a:rPr>
              <a:t>Positive / negative points</a:t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10950"/>
            <a:ext cx="4390526" cy="469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Contents</a:t>
            </a:r>
            <a:endParaRPr/>
          </a:p>
        </p:txBody>
      </p:sp>
      <p:sp>
        <p:nvSpPr>
          <p:cNvPr id="136" name="Google Shape;136;p1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ca">
                <a:solidFill>
                  <a:srgbClr val="000000"/>
                </a:solidFill>
              </a:rPr>
              <a:t>Introduction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ca">
                <a:solidFill>
                  <a:srgbClr val="000000"/>
                </a:solidFill>
              </a:rPr>
              <a:t>T and I Pattern recognition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ca">
                <a:solidFill>
                  <a:srgbClr val="000000"/>
                </a:solidFill>
              </a:rPr>
              <a:t>HOG Descriptor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ca">
                <a:solidFill>
                  <a:srgbClr val="000000"/>
                </a:solidFill>
              </a:rPr>
              <a:t>DNN Algorithm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ca">
                <a:solidFill>
                  <a:srgbClr val="000000"/>
                </a:solidFill>
              </a:rPr>
              <a:t>Socket to gather all data in one device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ca">
                <a:solidFill>
                  <a:srgbClr val="000000"/>
                </a:solidFill>
              </a:rPr>
              <a:t>Calibration process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ca">
                <a:solidFill>
                  <a:srgbClr val="000000"/>
                </a:solidFill>
              </a:rPr>
              <a:t>Conclusion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Introduction</a:t>
            </a:r>
            <a:endParaRPr/>
          </a:p>
        </p:txBody>
      </p:sp>
      <p:sp>
        <p:nvSpPr>
          <p:cNvPr id="142" name="Google Shape;142;p1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ca"/>
              <a:t>Develop a reliable 3D tracking system using multiple RGBD cameras for real-time monitoring of medical professionals in operating rooms.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ca"/>
              <a:t>Deep Neural Networks live head </a:t>
            </a:r>
            <a:r>
              <a:rPr lang="ca"/>
              <a:t>detection</a:t>
            </a:r>
            <a:r>
              <a:rPr lang="ca"/>
              <a:t>, dlib for facial landmarks, Integral Image approach for efficient pattern recognition, and HOG descriptors for verifying human head patterns.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ca"/>
              <a:t>Utilizes a socket-based communication system for data transfer and synchronization between cameras and the central processing unit.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ca"/>
              <a:t>Employs Berthold K. P. Horn’s techniques to calculate the transformation matrix for accurate multi-camera perspective alignment and individual tracking.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ca"/>
              <a:t>real-time 3D tracking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type="title"/>
          </p:nvPr>
        </p:nvSpPr>
        <p:spPr>
          <a:xfrm>
            <a:off x="819150" y="465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T-Pattern and I-Pattern detection 6 blocks</a:t>
            </a:r>
            <a:endParaRPr/>
          </a:p>
        </p:txBody>
      </p:sp>
      <p:pic>
        <p:nvPicPr>
          <p:cNvPr id="148" name="Google Shape;14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13" y="1228625"/>
            <a:ext cx="2295525" cy="15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663" y="3044788"/>
            <a:ext cx="2295525" cy="15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6"/>
          <p:cNvSpPr txBox="1"/>
          <p:nvPr/>
        </p:nvSpPr>
        <p:spPr>
          <a:xfrm>
            <a:off x="2900163" y="1228625"/>
            <a:ext cx="46998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ca" sz="1900">
                <a:latin typeface="Calibri"/>
                <a:ea typeface="Calibri"/>
                <a:cs typeface="Calibri"/>
                <a:sym typeface="Calibri"/>
              </a:rPr>
              <a:t>Integral image computation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ca" sz="1900">
                <a:latin typeface="Calibri"/>
                <a:ea typeface="Calibri"/>
                <a:cs typeface="Calibri"/>
                <a:sym typeface="Calibri"/>
              </a:rPr>
              <a:t>Average value per block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ca" sz="1900">
                <a:latin typeface="Calibri"/>
                <a:ea typeface="Calibri"/>
                <a:cs typeface="Calibri"/>
                <a:sym typeface="Calibri"/>
              </a:rPr>
              <a:t>Threshold to consider a pattern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ca" sz="1900">
                <a:latin typeface="Calibri"/>
                <a:ea typeface="Calibri"/>
                <a:cs typeface="Calibri"/>
                <a:sym typeface="Calibri"/>
              </a:rPr>
              <a:t>Score implementation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ca" sz="1900">
                <a:latin typeface="Calibri"/>
                <a:ea typeface="Calibri"/>
                <a:cs typeface="Calibri"/>
                <a:sym typeface="Calibri"/>
              </a:rPr>
              <a:t>Number of error allowed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3713" y="3044800"/>
            <a:ext cx="3076575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6"/>
          <p:cNvPicPr preferRelativeResize="0"/>
          <p:nvPr/>
        </p:nvPicPr>
        <p:blipFill rotWithShape="1">
          <a:blip r:embed="rId6">
            <a:alphaModFix/>
          </a:blip>
          <a:srcRect b="0" l="7011" r="0" t="0"/>
          <a:stretch/>
        </p:blipFill>
        <p:spPr>
          <a:xfrm>
            <a:off x="3033724" y="3674350"/>
            <a:ext cx="2524375" cy="7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/>
          <p:nvPr>
            <p:ph type="title"/>
          </p:nvPr>
        </p:nvSpPr>
        <p:spPr>
          <a:xfrm>
            <a:off x="819150" y="4950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T-Pattern</a:t>
            </a:r>
            <a:r>
              <a:rPr lang="ca"/>
              <a:t> and I-Pattern with 6 blocks result</a:t>
            </a:r>
            <a:endParaRPr/>
          </a:p>
        </p:txBody>
      </p:sp>
      <p:pic>
        <p:nvPicPr>
          <p:cNvPr id="158" name="Google Shape;15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4825" y="1449625"/>
            <a:ext cx="3409425" cy="29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T-Pattern and I-Pattern detection 9 blocks</a:t>
            </a:r>
            <a:endParaRPr/>
          </a:p>
        </p:txBody>
      </p:sp>
      <p:pic>
        <p:nvPicPr>
          <p:cNvPr id="164" name="Google Shape;16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263" y="1576238"/>
            <a:ext cx="2295525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3125" y="1576238"/>
            <a:ext cx="2295525" cy="22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8"/>
          <p:cNvSpPr txBox="1"/>
          <p:nvPr/>
        </p:nvSpPr>
        <p:spPr>
          <a:xfrm>
            <a:off x="5289850" y="1642000"/>
            <a:ext cx="3590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ca" sz="1900">
                <a:latin typeface="Calibri"/>
                <a:ea typeface="Calibri"/>
                <a:cs typeface="Calibri"/>
                <a:sym typeface="Calibri"/>
              </a:rPr>
              <a:t>New pattern to have complete head tracking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T-Pattern and I-Pattern with 9 blocks result</a:t>
            </a:r>
            <a:endParaRPr/>
          </a:p>
        </p:txBody>
      </p:sp>
      <p:pic>
        <p:nvPicPr>
          <p:cNvPr id="172" name="Google Shape;17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0974" y="1717625"/>
            <a:ext cx="3274999" cy="280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Hog Descriptor</a:t>
            </a:r>
            <a:endParaRPr/>
          </a:p>
        </p:txBody>
      </p:sp>
      <p:sp>
        <p:nvSpPr>
          <p:cNvPr id="178" name="Google Shape;178;p20"/>
          <p:cNvSpPr txBox="1"/>
          <p:nvPr>
            <p:ph idx="1" type="body"/>
          </p:nvPr>
        </p:nvSpPr>
        <p:spPr>
          <a:xfrm>
            <a:off x="819150" y="1990725"/>
            <a:ext cx="22425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ca"/>
              <a:t>Distribution Gradient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ca"/>
              <a:t>Calculate Gradient </a:t>
            </a:r>
            <a:r>
              <a:rPr lang="ca"/>
              <a:t>Magnitude</a:t>
            </a:r>
            <a:r>
              <a:rPr lang="ca"/>
              <a:t> (Sobel filter)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ca"/>
              <a:t>Orientation binding (8x8)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ca"/>
              <a:t>Template matching</a:t>
            </a:r>
            <a:endParaRPr/>
          </a:p>
        </p:txBody>
      </p:sp>
      <p:pic>
        <p:nvPicPr>
          <p:cNvPr id="179" name="Google Shape;1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875" y="529500"/>
            <a:ext cx="4503225" cy="19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2450" y="2571750"/>
            <a:ext cx="3457055" cy="239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DNN Algorithm</a:t>
            </a:r>
            <a:endParaRPr/>
          </a:p>
        </p:txBody>
      </p:sp>
      <p:sp>
        <p:nvSpPr>
          <p:cNvPr id="186" name="Google Shape;186;p2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41600"/>
            <a:ext cx="5090725" cy="247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2422" y="1152472"/>
            <a:ext cx="3521628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